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45B03ED-C060-46E1-8437-0F3777B8B011}" type="datetimeFigureOut">
              <a:rPr lang="en-US" smtClean="0"/>
              <a:pPr/>
              <a:t>1/20/2016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BF2634-CD0A-4333-9FD2-D57A6B8B95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B03ED-C060-46E1-8437-0F3777B8B011}"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B03ED-C060-46E1-8437-0F3777B8B011}"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B03ED-C060-46E1-8437-0F3777B8B011}"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5B03ED-C060-46E1-8437-0F3777B8B011}" type="datetimeFigureOut">
              <a:rPr lang="en-US" smtClean="0"/>
              <a:pPr/>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5B03ED-C060-46E1-8437-0F3777B8B011}" type="datetimeFigureOut">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45B03ED-C060-46E1-8437-0F3777B8B011}" type="datetimeFigureOut">
              <a:rPr lang="en-US" smtClean="0"/>
              <a:pPr/>
              <a:t>1/20/2016</a:t>
            </a:fld>
            <a:endParaRPr lang="en-US"/>
          </a:p>
        </p:txBody>
      </p:sp>
      <p:sp>
        <p:nvSpPr>
          <p:cNvPr id="27" name="Slide Number Placeholder 26"/>
          <p:cNvSpPr>
            <a:spLocks noGrp="1"/>
          </p:cNvSpPr>
          <p:nvPr>
            <p:ph type="sldNum" sz="quarter" idx="11"/>
          </p:nvPr>
        </p:nvSpPr>
        <p:spPr/>
        <p:txBody>
          <a:bodyPr rtlCol="0"/>
          <a:lstStyle/>
          <a:p>
            <a:fld id="{1DBF2634-CD0A-4333-9FD2-D57A6B8B953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45B03ED-C060-46E1-8437-0F3777B8B011}" type="datetimeFigureOut">
              <a:rPr lang="en-US" smtClean="0"/>
              <a:pPr/>
              <a:t>1/20/2016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BF2634-CD0A-4333-9FD2-D57A6B8B95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B03ED-C060-46E1-8437-0F3777B8B011}" type="datetimeFigureOut">
              <a:rPr lang="en-US" smtClean="0"/>
              <a:pPr/>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5B03ED-C060-46E1-8437-0F3777B8B011}" type="datetimeFigureOut">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5B03ED-C060-46E1-8437-0F3777B8B011}" type="datetimeFigureOut">
              <a:rPr lang="en-US" smtClean="0"/>
              <a:pPr/>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F2634-CD0A-4333-9FD2-D57A6B8B95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45B03ED-C060-46E1-8437-0F3777B8B011}" type="datetimeFigureOut">
              <a:rPr lang="en-US" smtClean="0"/>
              <a:pPr/>
              <a:t>1/20/2016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BF2634-CD0A-4333-9FD2-D57A6B8B95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oetryfoundation.org/bio/william-shakespea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Poetry?</a:t>
            </a:r>
            <a:endParaRPr lang="en-US" dirty="0"/>
          </a:p>
        </p:txBody>
      </p:sp>
      <p:sp>
        <p:nvSpPr>
          <p:cNvPr id="3" name="Subtitle 2"/>
          <p:cNvSpPr>
            <a:spLocks noGrp="1"/>
          </p:cNvSpPr>
          <p:nvPr>
            <p:ph type="subTitle" idx="1"/>
          </p:nvPr>
        </p:nvSpPr>
        <p:spPr/>
        <p:txBody>
          <a:bodyPr/>
          <a:lstStyle/>
          <a:p>
            <a:r>
              <a:rPr lang="en-US" dirty="0" smtClean="0"/>
              <a:t>AP Literature</a:t>
            </a:r>
          </a:p>
          <a:p>
            <a:r>
              <a:rPr lang="en-US" dirty="0" smtClean="0"/>
              <a:t>Ms. </a:t>
            </a:r>
            <a:r>
              <a:rPr lang="en-US" dirty="0" err="1" smtClean="0"/>
              <a:t>Efford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964936"/>
          </a:xfrm>
        </p:spPr>
        <p:txBody>
          <a:bodyPr>
            <a:normAutofit fontScale="62500" lnSpcReduction="20000"/>
          </a:bodyPr>
          <a:lstStyle/>
          <a:p>
            <a:pPr algn="ctr">
              <a:buNone/>
            </a:pPr>
            <a:r>
              <a:rPr lang="en-US" dirty="0" smtClean="0"/>
              <a:t>Spring</a:t>
            </a:r>
          </a:p>
          <a:p>
            <a:pPr algn="ctr">
              <a:buNone/>
            </a:pPr>
            <a:r>
              <a:rPr lang="en-US" cap="all" dirty="0" smtClean="0"/>
              <a:t>BY </a:t>
            </a:r>
            <a:r>
              <a:rPr lang="en-US" cap="all" dirty="0" smtClean="0">
                <a:hlinkClick r:id="rId2"/>
              </a:rPr>
              <a:t>WILLIAM </a:t>
            </a:r>
            <a:r>
              <a:rPr lang="en-US" cap="all" dirty="0" smtClean="0">
                <a:hlinkClick r:id="rId2"/>
              </a:rPr>
              <a:t>SHAKESPEARE</a:t>
            </a:r>
            <a:endParaRPr lang="en-US" cap="all" dirty="0" smtClean="0"/>
          </a:p>
          <a:p>
            <a:pPr>
              <a:buNone/>
            </a:pPr>
            <a:endParaRPr lang="en-US" smtClean="0"/>
          </a:p>
          <a:p>
            <a:pPr>
              <a:buNone/>
            </a:pPr>
            <a:r>
              <a:rPr lang="en-US" smtClean="0"/>
              <a:t>When </a:t>
            </a:r>
            <a:r>
              <a:rPr lang="en-US" dirty="0" smtClean="0"/>
              <a:t>daisies pied and violets blue</a:t>
            </a:r>
          </a:p>
          <a:p>
            <a:pPr>
              <a:buNone/>
            </a:pPr>
            <a:r>
              <a:rPr lang="en-US" dirty="0" smtClean="0"/>
              <a:t> </a:t>
            </a:r>
            <a:r>
              <a:rPr lang="en-US" dirty="0" smtClean="0"/>
              <a:t>	And </a:t>
            </a:r>
            <a:r>
              <a:rPr lang="en-US" dirty="0" smtClean="0"/>
              <a:t>lady-smocks all </a:t>
            </a:r>
            <a:r>
              <a:rPr lang="en-US" dirty="0" smtClean="0"/>
              <a:t>silver-white</a:t>
            </a:r>
          </a:p>
          <a:p>
            <a:pPr>
              <a:buNone/>
            </a:pPr>
            <a:r>
              <a:rPr lang="en-US" dirty="0" smtClean="0"/>
              <a:t>And </a:t>
            </a:r>
            <a:r>
              <a:rPr lang="en-US" dirty="0" smtClean="0"/>
              <a:t>cuckoo-buds of yellow hue</a:t>
            </a:r>
          </a:p>
          <a:p>
            <a:pPr>
              <a:buNone/>
            </a:pPr>
            <a:r>
              <a:rPr lang="en-US" dirty="0" smtClean="0"/>
              <a:t>	Do </a:t>
            </a:r>
            <a:r>
              <a:rPr lang="en-US" dirty="0" smtClean="0"/>
              <a:t>paint the meadows with delight,</a:t>
            </a:r>
          </a:p>
          <a:p>
            <a:pPr>
              <a:buNone/>
            </a:pPr>
            <a:r>
              <a:rPr lang="en-US" dirty="0" smtClean="0"/>
              <a:t>The cuckoo then, on every tree,</a:t>
            </a:r>
          </a:p>
          <a:p>
            <a:pPr>
              <a:buNone/>
            </a:pPr>
            <a:r>
              <a:rPr lang="en-US" dirty="0" smtClean="0"/>
              <a:t>Mocks married men; for thus sings he,</a:t>
            </a:r>
          </a:p>
          <a:p>
            <a:pPr>
              <a:buNone/>
            </a:pPr>
            <a:r>
              <a:rPr lang="en-US" dirty="0" smtClean="0"/>
              <a:t>                         Cuckoo;</a:t>
            </a:r>
          </a:p>
          <a:p>
            <a:pPr>
              <a:buNone/>
            </a:pPr>
            <a:r>
              <a:rPr lang="en-US" dirty="0" smtClean="0"/>
              <a:t>Cuckoo, cuckoo: Oh word of fear,</a:t>
            </a:r>
          </a:p>
          <a:p>
            <a:pPr>
              <a:buNone/>
            </a:pPr>
            <a:r>
              <a:rPr lang="en-US" dirty="0" smtClean="0"/>
              <a:t>Unpleasing to a married ear!</a:t>
            </a:r>
          </a:p>
          <a:p>
            <a:pPr>
              <a:buNone/>
            </a:pPr>
            <a:endParaRPr lang="en-US" dirty="0" smtClean="0"/>
          </a:p>
          <a:p>
            <a:pPr>
              <a:buNone/>
            </a:pPr>
            <a:r>
              <a:rPr lang="en-US" dirty="0" smtClean="0"/>
              <a:t>When </a:t>
            </a:r>
            <a:r>
              <a:rPr lang="en-US" dirty="0" smtClean="0"/>
              <a:t>shepherds pipe on oaten straws,</a:t>
            </a:r>
          </a:p>
          <a:p>
            <a:pPr>
              <a:buNone/>
            </a:pPr>
            <a:r>
              <a:rPr lang="en-US" dirty="0" smtClean="0"/>
              <a:t>   And merry larks are plowmen’s clocks,</a:t>
            </a:r>
          </a:p>
          <a:p>
            <a:pPr>
              <a:buNone/>
            </a:pPr>
            <a:r>
              <a:rPr lang="en-US" dirty="0" smtClean="0"/>
              <a:t>When turtles tread, and rooks, and </a:t>
            </a:r>
            <a:r>
              <a:rPr lang="en-US" dirty="0" err="1" smtClean="0"/>
              <a:t>daws</a:t>
            </a:r>
            <a:r>
              <a:rPr lang="en-US" dirty="0" smtClean="0"/>
              <a:t>,</a:t>
            </a:r>
          </a:p>
          <a:p>
            <a:pPr>
              <a:buNone/>
            </a:pPr>
            <a:r>
              <a:rPr lang="en-US" dirty="0" smtClean="0"/>
              <a:t>   And maidens bleach their summer smocks,</a:t>
            </a:r>
          </a:p>
          <a:p>
            <a:pPr>
              <a:buNone/>
            </a:pPr>
            <a:r>
              <a:rPr lang="en-US" dirty="0" smtClean="0"/>
              <a:t>The cuckoo then, on every tree,</a:t>
            </a:r>
          </a:p>
          <a:p>
            <a:pPr>
              <a:buNone/>
            </a:pPr>
            <a:r>
              <a:rPr lang="en-US" dirty="0" smtClean="0"/>
              <a:t>Mocks married men; for thus sings he,</a:t>
            </a:r>
          </a:p>
          <a:p>
            <a:pPr>
              <a:buNone/>
            </a:pPr>
            <a:r>
              <a:rPr lang="en-US" dirty="0" smtClean="0"/>
              <a:t>                         Cuckoo;</a:t>
            </a:r>
          </a:p>
          <a:p>
            <a:pPr>
              <a:buNone/>
            </a:pPr>
            <a:r>
              <a:rPr lang="en-US" dirty="0" smtClean="0"/>
              <a:t>Cuckoo, cuckoo: Oh word of fear,</a:t>
            </a:r>
          </a:p>
          <a:p>
            <a:pPr>
              <a:buNone/>
            </a:pPr>
            <a:r>
              <a:rPr lang="en-US" dirty="0" smtClean="0"/>
              <a:t>Unpleasing to a married ear!</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opinions of “experts”</a:t>
            </a:r>
            <a:endParaRPr lang="en-US" dirty="0"/>
          </a:p>
        </p:txBody>
      </p:sp>
      <p:sp>
        <p:nvSpPr>
          <p:cNvPr id="3" name="Content Placeholder 2"/>
          <p:cNvSpPr>
            <a:spLocks noGrp="1"/>
          </p:cNvSpPr>
          <p:nvPr>
            <p:ph idx="1"/>
          </p:nvPr>
        </p:nvSpPr>
        <p:spPr/>
        <p:txBody>
          <a:bodyPr>
            <a:normAutofit fontScale="92500"/>
          </a:bodyPr>
          <a:lstStyle/>
          <a:p>
            <a:r>
              <a:rPr lang="en-US" dirty="0" smtClean="0"/>
              <a:t>“Poetry might be defined as a kind of language that says </a:t>
            </a:r>
            <a:r>
              <a:rPr lang="en-US" i="1" dirty="0" smtClean="0"/>
              <a:t>more</a:t>
            </a:r>
            <a:r>
              <a:rPr lang="en-US" dirty="0" smtClean="0"/>
              <a:t> and says it </a:t>
            </a:r>
            <a:r>
              <a:rPr lang="en-US" i="1" dirty="0" smtClean="0"/>
              <a:t>more intensely</a:t>
            </a:r>
            <a:r>
              <a:rPr lang="en-US" dirty="0" smtClean="0"/>
              <a:t> than does ordinary language.”  - Perrine, </a:t>
            </a:r>
            <a:r>
              <a:rPr lang="en-US" i="1" dirty="0" smtClean="0"/>
              <a:t>Sound and Sense</a:t>
            </a:r>
          </a:p>
          <a:p>
            <a:r>
              <a:rPr lang="en-US" dirty="0" smtClean="0"/>
              <a:t>Poets from their own store of felt, observed, or imagined experiences select, combine, and reorganize.  They create significant new experiences for their readers—significant because focused and formed—in which readers can participate and from which they may gain a greater awareness and understanding of their world.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Language</a:t>
            </a:r>
            <a:endParaRPr lang="en-US" dirty="0"/>
          </a:p>
        </p:txBody>
      </p:sp>
      <p:sp>
        <p:nvSpPr>
          <p:cNvPr id="3" name="Content Placeholder 2"/>
          <p:cNvSpPr>
            <a:spLocks noGrp="1"/>
          </p:cNvSpPr>
          <p:nvPr>
            <p:ph idx="1"/>
          </p:nvPr>
        </p:nvSpPr>
        <p:spPr/>
        <p:txBody>
          <a:bodyPr/>
          <a:lstStyle/>
          <a:p>
            <a:r>
              <a:rPr lang="en-US" dirty="0" smtClean="0"/>
              <a:t>Read each of the following texts and describe:</a:t>
            </a:r>
          </a:p>
          <a:p>
            <a:pPr marL="624078" indent="-514350">
              <a:buAutoNum type="arabicPeriod"/>
            </a:pPr>
            <a:r>
              <a:rPr lang="en-US" dirty="0" smtClean="0"/>
              <a:t>The audience (who is this written FOR?)</a:t>
            </a:r>
          </a:p>
          <a:p>
            <a:pPr marL="624078" indent="-514350">
              <a:buAutoNum type="arabicPeriod"/>
            </a:pPr>
            <a:r>
              <a:rPr lang="en-US" dirty="0" smtClean="0"/>
              <a:t>The reader’s reaction</a:t>
            </a:r>
          </a:p>
          <a:p>
            <a:pPr marL="624078" indent="-514350">
              <a:buAutoNum type="arabicPeriod"/>
            </a:pPr>
            <a:r>
              <a:rPr lang="en-US" dirty="0" smtClean="0"/>
              <a:t>What is the purpose of the language used?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660136"/>
          </a:xfrm>
        </p:spPr>
        <p:txBody>
          <a:bodyPr>
            <a:normAutofit fontScale="92500" lnSpcReduction="10000"/>
          </a:bodyPr>
          <a:lstStyle/>
          <a:p>
            <a:pPr>
              <a:buNone/>
            </a:pPr>
            <a:r>
              <a:rPr lang="en-US" dirty="0" smtClean="0"/>
              <a:t>-- “the family </a:t>
            </a:r>
            <a:r>
              <a:rPr lang="en-US" dirty="0" err="1" smtClean="0"/>
              <a:t>Falconidae</a:t>
            </a:r>
            <a:r>
              <a:rPr lang="en-US" dirty="0" smtClean="0"/>
              <a:t>, to which eagles belong, is characterized by imperforate nostrils, legs of medium length, a hooked bill, the hind toe inserted on a level parallel to the three front ones, and the claws roundly curved and sharp; that land eagles are feathered fully to the toes and sea-fishing eagles halfway to the toes; that their length is about three feet and their wingspan about seven feet; that they usually build their nests on some inaccessible cliff; that the eggs are spotted and do not exceed three; and perhaps that the eagle’s ‘great power of vision, the vast height to which it soars in the sky, the wild grandeur of its abode, have…commended it to the poets of all nations.’”  </a:t>
            </a:r>
            <a:r>
              <a:rPr lang="en-US" i="1" dirty="0" smtClean="0"/>
              <a:t>Encyclopedia Americana IX (1955) p. 473-74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5431536"/>
          </a:xfrm>
        </p:spPr>
        <p:txBody>
          <a:bodyPr/>
          <a:lstStyle/>
          <a:p>
            <a:pPr algn="ctr">
              <a:buNone/>
            </a:pPr>
            <a:r>
              <a:rPr lang="en-US" dirty="0" smtClean="0"/>
              <a:t>The Eagle</a:t>
            </a:r>
          </a:p>
          <a:p>
            <a:pPr>
              <a:buNone/>
            </a:pPr>
            <a:r>
              <a:rPr lang="en-US" dirty="0" smtClean="0"/>
              <a:t>He claps the crag with crooked hands;</a:t>
            </a:r>
          </a:p>
          <a:p>
            <a:pPr>
              <a:buNone/>
            </a:pPr>
            <a:r>
              <a:rPr lang="en-US" dirty="0" smtClean="0"/>
              <a:t>Close to the sun in lonely lands,</a:t>
            </a:r>
          </a:p>
          <a:p>
            <a:pPr>
              <a:buNone/>
            </a:pPr>
            <a:r>
              <a:rPr lang="en-US" dirty="0" smtClean="0"/>
              <a:t>Ringed with the azure world, he stands.</a:t>
            </a:r>
          </a:p>
          <a:p>
            <a:pPr>
              <a:buNone/>
            </a:pPr>
            <a:endParaRPr lang="en-US" dirty="0" smtClean="0"/>
          </a:p>
          <a:p>
            <a:pPr>
              <a:buNone/>
            </a:pPr>
            <a:r>
              <a:rPr lang="en-US" dirty="0" smtClean="0"/>
              <a:t>The wrinkled sea beneath him crawls;</a:t>
            </a:r>
          </a:p>
          <a:p>
            <a:pPr>
              <a:buNone/>
            </a:pPr>
            <a:r>
              <a:rPr lang="en-US" dirty="0" smtClean="0"/>
              <a:t>He watches from his mountain walls,</a:t>
            </a:r>
          </a:p>
          <a:p>
            <a:pPr>
              <a:buNone/>
            </a:pPr>
            <a:r>
              <a:rPr lang="en-US" dirty="0" smtClean="0"/>
              <a:t>And like a thunderbolt he falls.</a:t>
            </a:r>
          </a:p>
          <a:p>
            <a:pPr>
              <a:buNone/>
            </a:pPr>
            <a:endParaRPr lang="en-US" dirty="0" smtClean="0"/>
          </a:p>
          <a:p>
            <a:pPr>
              <a:buNone/>
            </a:pPr>
            <a:r>
              <a:rPr lang="en-US" i="1" dirty="0" smtClean="0"/>
              <a:t>Alfred Lord Tennyson (1809-1892)</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Eagle”</a:t>
            </a:r>
            <a:endParaRPr lang="en-US" dirty="0"/>
          </a:p>
        </p:txBody>
      </p:sp>
      <p:sp>
        <p:nvSpPr>
          <p:cNvPr id="3" name="Content Placeholder 2"/>
          <p:cNvSpPr>
            <a:spLocks noGrp="1"/>
          </p:cNvSpPr>
          <p:nvPr>
            <p:ph idx="1"/>
          </p:nvPr>
        </p:nvSpPr>
        <p:spPr/>
        <p:txBody>
          <a:bodyPr/>
          <a:lstStyle/>
          <a:p>
            <a:pPr marL="624078" indent="-514350">
              <a:buAutoNum type="arabicPeriod"/>
            </a:pPr>
            <a:r>
              <a:rPr lang="en-US" dirty="0" smtClean="0"/>
              <a:t>What is the poetic shift in perspective from stanza 1 to stanza 2?</a:t>
            </a:r>
          </a:p>
          <a:p>
            <a:pPr marL="624078" indent="-514350">
              <a:buAutoNum type="arabicPeriod"/>
            </a:pPr>
            <a:r>
              <a:rPr lang="en-US" dirty="0" smtClean="0"/>
              <a:t>What is the purpose of this shift?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poetry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primary aim of a lyric is NOT to state an idea, but to enact an EMOTION.  </a:t>
            </a:r>
          </a:p>
          <a:p>
            <a:r>
              <a:rPr lang="en-US" dirty="0" smtClean="0"/>
              <a:t>Students should ask:</a:t>
            </a:r>
          </a:p>
          <a:p>
            <a:pPr>
              <a:buNone/>
            </a:pPr>
            <a:r>
              <a:rPr lang="en-US" dirty="0" smtClean="0"/>
              <a:t>“What is the succession of feelings conveyed by the poem?</a:t>
            </a:r>
          </a:p>
          <a:p>
            <a:r>
              <a:rPr lang="en-US" dirty="0" smtClean="0"/>
              <a:t>Students should NOT ask:</a:t>
            </a:r>
          </a:p>
          <a:p>
            <a:pPr>
              <a:buNone/>
            </a:pPr>
            <a:r>
              <a:rPr lang="en-US" dirty="0" smtClean="0"/>
              <a:t>“What does the poem mean?” or “What is the speaker saying?”</a:t>
            </a:r>
          </a:p>
          <a:p>
            <a:r>
              <a:rPr lang="en-US" dirty="0" smtClean="0"/>
              <a:t>The first question emphasizes the EMOTIONAL responses to the originating confusion that the poem exists </a:t>
            </a:r>
            <a:r>
              <a:rPr lang="en-US" smtClean="0"/>
              <a:t>to represent and act 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80</TotalTime>
  <Words>438</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What is Poetry?</vt:lpstr>
      <vt:lpstr>Slide 2</vt:lpstr>
      <vt:lpstr>The opinions of “experts”</vt:lpstr>
      <vt:lpstr>The Purpose of Language</vt:lpstr>
      <vt:lpstr>Slide 5</vt:lpstr>
      <vt:lpstr>Slide 6</vt:lpstr>
      <vt:lpstr>Analyzing “The Eagle”</vt:lpstr>
      <vt:lpstr>Analyzing poetry</vt:lpstr>
    </vt:vector>
  </TitlesOfParts>
  <Company>SCBOE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Poetry?</dc:title>
  <dc:creator>Laura Efford</dc:creator>
  <cp:lastModifiedBy>Laura Efford</cp:lastModifiedBy>
  <cp:revision>9</cp:revision>
  <dcterms:created xsi:type="dcterms:W3CDTF">2016-01-19T17:29:40Z</dcterms:created>
  <dcterms:modified xsi:type="dcterms:W3CDTF">2016-01-20T16:08:52Z</dcterms:modified>
</cp:coreProperties>
</file>